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0"/>
  </p:notesMasterIdLst>
  <p:sldIdLst>
    <p:sldId id="312" r:id="rId2"/>
    <p:sldId id="1066" r:id="rId3"/>
    <p:sldId id="256" r:id="rId4"/>
    <p:sldId id="257" r:id="rId5"/>
    <p:sldId id="262" r:id="rId6"/>
    <p:sldId id="263" r:id="rId7"/>
    <p:sldId id="267" r:id="rId8"/>
    <p:sldId id="266" r:id="rId9"/>
    <p:sldId id="261" r:id="rId10"/>
    <p:sldId id="269" r:id="rId11"/>
    <p:sldId id="270" r:id="rId12"/>
    <p:sldId id="258" r:id="rId13"/>
    <p:sldId id="280" r:id="rId14"/>
    <p:sldId id="265" r:id="rId15"/>
    <p:sldId id="268" r:id="rId16"/>
    <p:sldId id="271" r:id="rId17"/>
    <p:sldId id="274" r:id="rId18"/>
    <p:sldId id="281" r:id="rId19"/>
    <p:sldId id="260" r:id="rId20"/>
    <p:sldId id="282" r:id="rId21"/>
    <p:sldId id="272" r:id="rId22"/>
    <p:sldId id="275" r:id="rId23"/>
    <p:sldId id="273" r:id="rId24"/>
    <p:sldId id="353" r:id="rId25"/>
    <p:sldId id="1064" r:id="rId26"/>
    <p:sldId id="276" r:id="rId27"/>
    <p:sldId id="346" r:id="rId28"/>
    <p:sldId id="1067" r:id="rId29"/>
    <p:sldId id="298" r:id="rId30"/>
    <p:sldId id="277" r:id="rId31"/>
    <p:sldId id="279" r:id="rId32"/>
    <p:sldId id="278" r:id="rId33"/>
    <p:sldId id="422" r:id="rId34"/>
    <p:sldId id="420" r:id="rId35"/>
    <p:sldId id="285" r:id="rId36"/>
    <p:sldId id="299" r:id="rId37"/>
    <p:sldId id="289" r:id="rId38"/>
    <p:sldId id="290" r:id="rId39"/>
    <p:sldId id="291" r:id="rId40"/>
    <p:sldId id="292" r:id="rId41"/>
    <p:sldId id="293" r:id="rId42"/>
    <p:sldId id="294" r:id="rId43"/>
    <p:sldId id="300" r:id="rId44"/>
    <p:sldId id="301" r:id="rId45"/>
    <p:sldId id="302" r:id="rId46"/>
    <p:sldId id="305" r:id="rId47"/>
    <p:sldId id="304" r:id="rId48"/>
    <p:sldId id="437" r:id="rId49"/>
    <p:sldId id="313" r:id="rId50"/>
    <p:sldId id="295" r:id="rId51"/>
    <p:sldId id="306" r:id="rId52"/>
    <p:sldId id="307" r:id="rId53"/>
    <p:sldId id="354" r:id="rId54"/>
    <p:sldId id="308" r:id="rId55"/>
    <p:sldId id="355" r:id="rId56"/>
    <p:sldId id="309" r:id="rId57"/>
    <p:sldId id="314" r:id="rId58"/>
    <p:sldId id="310" r:id="rId59"/>
    <p:sldId id="315" r:id="rId60"/>
    <p:sldId id="316" r:id="rId61"/>
    <p:sldId id="317" r:id="rId62"/>
    <p:sldId id="311" r:id="rId63"/>
    <p:sldId id="320" r:id="rId64"/>
    <p:sldId id="321" r:id="rId65"/>
    <p:sldId id="363" r:id="rId66"/>
    <p:sldId id="364" r:id="rId67"/>
    <p:sldId id="365" r:id="rId68"/>
    <p:sldId id="366" r:id="rId69"/>
    <p:sldId id="367" r:id="rId70"/>
    <p:sldId id="368" r:id="rId71"/>
    <p:sldId id="322" r:id="rId72"/>
    <p:sldId id="330" r:id="rId73"/>
    <p:sldId id="345" r:id="rId74"/>
    <p:sldId id="324" r:id="rId75"/>
    <p:sldId id="323" r:id="rId76"/>
    <p:sldId id="331" r:id="rId77"/>
    <p:sldId id="325" r:id="rId78"/>
    <p:sldId id="326" r:id="rId79"/>
    <p:sldId id="327" r:id="rId80"/>
    <p:sldId id="328" r:id="rId81"/>
    <p:sldId id="329" r:id="rId82"/>
    <p:sldId id="332" r:id="rId83"/>
    <p:sldId id="283" r:id="rId84"/>
    <p:sldId id="333" r:id="rId85"/>
    <p:sldId id="334" r:id="rId86"/>
    <p:sldId id="344" r:id="rId87"/>
    <p:sldId id="343" r:id="rId88"/>
    <p:sldId id="335" r:id="rId89"/>
    <p:sldId id="336" r:id="rId90"/>
    <p:sldId id="337" r:id="rId91"/>
    <p:sldId id="357" r:id="rId92"/>
    <p:sldId id="338" r:id="rId93"/>
    <p:sldId id="340" r:id="rId94"/>
    <p:sldId id="376" r:id="rId95"/>
    <p:sldId id="341" r:id="rId96"/>
    <p:sldId id="339" r:id="rId97"/>
    <p:sldId id="342" r:id="rId98"/>
    <p:sldId id="358" r:id="rId99"/>
    <p:sldId id="369" r:id="rId100"/>
    <p:sldId id="359" r:id="rId101"/>
    <p:sldId id="361" r:id="rId102"/>
    <p:sldId id="379" r:id="rId103"/>
    <p:sldId id="381" r:id="rId104"/>
    <p:sldId id="259" r:id="rId105"/>
    <p:sldId id="383" r:id="rId106"/>
    <p:sldId id="385" r:id="rId107"/>
    <p:sldId id="264" r:id="rId108"/>
    <p:sldId id="386" r:id="rId109"/>
    <p:sldId id="389" r:id="rId110"/>
    <p:sldId id="390" r:id="rId111"/>
    <p:sldId id="391" r:id="rId112"/>
    <p:sldId id="392" r:id="rId113"/>
    <p:sldId id="393" r:id="rId114"/>
    <p:sldId id="394" r:id="rId115"/>
    <p:sldId id="395" r:id="rId116"/>
    <p:sldId id="397" r:id="rId117"/>
    <p:sldId id="284" r:id="rId118"/>
    <p:sldId id="403" r:id="rId119"/>
    <p:sldId id="378" r:id="rId120"/>
    <p:sldId id="416" r:id="rId121"/>
    <p:sldId id="405" r:id="rId122"/>
    <p:sldId id="419" r:id="rId123"/>
    <p:sldId id="424" r:id="rId124"/>
    <p:sldId id="421" r:id="rId125"/>
    <p:sldId id="436" r:id="rId126"/>
    <p:sldId id="425" r:id="rId127"/>
    <p:sldId id="431" r:id="rId128"/>
    <p:sldId id="427" r:id="rId129"/>
    <p:sldId id="430" r:id="rId130"/>
    <p:sldId id="432" r:id="rId131"/>
    <p:sldId id="435" r:id="rId132"/>
    <p:sldId id="1068" r:id="rId133"/>
    <p:sldId id="1069" r:id="rId134"/>
    <p:sldId id="1070" r:id="rId135"/>
    <p:sldId id="1071" r:id="rId136"/>
    <p:sldId id="1072" r:id="rId137"/>
    <p:sldId id="1073" r:id="rId138"/>
    <p:sldId id="1074" r:id="rId139"/>
    <p:sldId id="347" r:id="rId140"/>
    <p:sldId id="356" r:id="rId141"/>
    <p:sldId id="349" r:id="rId142"/>
    <p:sldId id="350" r:id="rId143"/>
    <p:sldId id="371" r:id="rId144"/>
    <p:sldId id="372" r:id="rId145"/>
    <p:sldId id="373" r:id="rId146"/>
    <p:sldId id="374" r:id="rId147"/>
    <p:sldId id="415" r:id="rId148"/>
    <p:sldId id="423" r:id="rId149"/>
    <p:sldId id="409" r:id="rId150"/>
    <p:sldId id="404" r:id="rId151"/>
    <p:sldId id="351" r:id="rId152"/>
    <p:sldId id="297" r:id="rId153"/>
    <p:sldId id="410" r:id="rId154"/>
    <p:sldId id="377" r:id="rId155"/>
    <p:sldId id="407" r:id="rId156"/>
    <p:sldId id="438" r:id="rId157"/>
    <p:sldId id="370" r:id="rId158"/>
    <p:sldId id="408" r:id="rId15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2" autoAdjust="0"/>
    <p:restoredTop sz="84506" autoAdjust="0"/>
  </p:normalViewPr>
  <p:slideViewPr>
    <p:cSldViewPr snapToGrid="0">
      <p:cViewPr varScale="1">
        <p:scale>
          <a:sx n="131" d="100"/>
          <a:sy n="131" d="100"/>
        </p:scale>
        <p:origin x="10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6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microsoft.com/office/2016/11/relationships/changesInfo" Target="changesInfos/changesInfo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12/17/2024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nsplash.com/@kadh?utm_content=creditCopyText&amp;utm_medium=referral&amp;utm_source=unsplash"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s://unsplash.com/photos/person-showing-brown-gift-box-IPx7J1n_xUc?utm_content=creditCopyText&amp;utm_medium=referral&amp;utm_source=unsplash"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unsplash.com/@finnhackshaw?utm_content=creditCopyText&amp;utm_medium=referral&amp;utm_source=unsplash" TargetMode="External"/><Relationship Id="rId2" Type="http://schemas.openxmlformats.org/officeDocument/2006/relationships/slide" Target="../slides/slide125.xml"/><Relationship Id="rId1" Type="http://schemas.openxmlformats.org/officeDocument/2006/relationships/notesMaster" Target="../notesMasters/notesMaster1.xml"/><Relationship Id="rId5" Type="http://schemas.openxmlformats.org/officeDocument/2006/relationships/hyperlink" Target="https://asana.com/resources/communication-plan" TargetMode="External"/><Relationship Id="rId4" Type="http://schemas.openxmlformats.org/officeDocument/2006/relationships/hyperlink" Target="https://unsplash.com/photos/white-and-orange-open-led-signage-turned-on-FQgI8AD-BSg?utm_content=creditCopyText&amp;utm_medium=referral&amp;utm_source=unsplash"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asana.com/resources/constructive-criticism"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mikael_k?utm_content=creditCopyText&amp;utm_medium=referral&amp;utm_source=unsplash"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s://unsplash.com/photos/high-angle-photography-of-group-of-people-sitting-at-chairs-3aVlWP-7bg8?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unsplash.com/@eqacademy?utm_content=creditCopyText&amp;utm_medium=referral&amp;utm_source=unsplash"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s://unsplash.com/photos/yellow-and-black-no-smoking-sign-MQWc4I9VuTc?utm_content=creditCopyText&amp;utm_medium=referral&amp;utm_source=unsplash" TargetMode="Externa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honza_kahanek?utm_content=creditCopyText&amp;utm_medium=referral&amp;utm_source=unsplash"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unsplash.com/photos/brown-pencil-on-white-book-page-fVUl6kzIvLg?utm_content=creditCopyText&amp;utm_medium=referral&amp;utm_source=unsplash"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imgflip.com/i/9drkdy"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42.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44.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46.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57.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estgorilla.com/blog/skills-assessments-and-imposter-syndrome/?utm_term=&amp;utm_campaign=SN+%7C+Dynamic+%7C+T1+%7C+EN&amp;utm_source=google&amp;utm_medium=cpc&amp;hsa_acc=4932434860&amp;hsa_cam=18131062749&amp;hsa_grp=144226140870&amp;hsa_ad=695155846982&amp;hsa_src=g&amp;hsa_tgt=dsa-1456167871416&amp;hsa_kw=&amp;hsa_mt=&amp;hsa_net=adwords&amp;hsa_ver=3&amp;gad_source=1&amp;gclid=Cj0KCQjwpP63BhDYARIsAOQkATaa_AtNotiBAZ8DyJscEYrJQv5bzm7RQ-hDzWt80NzOoPW8HcDyZw4aAutTEALw_wcB"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12</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114</a:t>
            </a:fld>
            <a:endParaRPr lang="en-GB"/>
          </a:p>
        </p:txBody>
      </p:sp>
    </p:spTree>
    <p:extLst>
      <p:ext uri="{BB962C8B-B14F-4D97-AF65-F5344CB8AC3E}">
        <p14:creationId xmlns:p14="http://schemas.microsoft.com/office/powerpoint/2010/main" val="111398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118</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119</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Photo by </a:t>
            </a:r>
            <a:r>
              <a:rPr lang="de-DE" dirty="0">
                <a:hlinkClick r:id="rId3"/>
              </a:rPr>
              <a:t>Kira auf der Heide</a:t>
            </a:r>
            <a:r>
              <a:rPr lang="de-DE" dirty="0"/>
              <a:t> on </a:t>
            </a:r>
            <a:r>
              <a:rPr lang="de-DE" dirty="0">
                <a:hlinkClick r:id="rId4"/>
              </a:rPr>
              <a:t>Unsplash</a:t>
            </a:r>
            <a:r>
              <a:rPr lang="de-DE" dirty="0"/>
              <a:t> </a:t>
            </a:r>
          </a:p>
          <a:p>
            <a:r>
              <a:rPr lang="de-DE" dirty="0"/>
              <a:t>Accepting a compliment is like getting a gift, </a:t>
            </a:r>
          </a:p>
          <a:p>
            <a:r>
              <a:rPr lang="de-DE" dirty="0"/>
              <a:t>I do not find it easy accept, I‘m learning to slowly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122</a:t>
            </a:fld>
            <a:endParaRPr lang="en-GB"/>
          </a:p>
        </p:txBody>
      </p:sp>
    </p:spTree>
    <p:extLst>
      <p:ext uri="{BB962C8B-B14F-4D97-AF65-F5344CB8AC3E}">
        <p14:creationId xmlns:p14="http://schemas.microsoft.com/office/powerpoint/2010/main" val="30217729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123</a:t>
            </a:fld>
            <a:endParaRPr lang="en-GB"/>
          </a:p>
        </p:txBody>
      </p:sp>
    </p:spTree>
    <p:extLst>
      <p:ext uri="{BB962C8B-B14F-4D97-AF65-F5344CB8AC3E}">
        <p14:creationId xmlns:p14="http://schemas.microsoft.com/office/powerpoint/2010/main" val="34456322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people to open and honest about how they feel, more people probably feel the same way</a:t>
            </a:r>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15905041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Finn </a:t>
            </a:r>
            <a:r>
              <a:rPr lang="en-US" dirty="0" err="1">
                <a:hlinkClick r:id="rId3"/>
              </a:rPr>
              <a:t>Hackshaw</a:t>
            </a:r>
            <a:r>
              <a:rPr lang="en-US" dirty="0"/>
              <a:t> on </a:t>
            </a:r>
            <a:r>
              <a:rPr lang="en-US" dirty="0" err="1">
                <a:hlinkClick r:id="rId4"/>
              </a:rPr>
              <a:t>Unsplash</a:t>
            </a:r>
            <a:r>
              <a:rPr lang="en-US" dirty="0"/>
              <a:t> </a:t>
            </a:r>
          </a:p>
          <a:p>
            <a:pPr algn="l" fontAlgn="auto"/>
            <a:r>
              <a:rPr lang="en-US" b="0" i="0" dirty="0">
                <a:effectLst/>
                <a:latin typeface="TWK Lausanne"/>
              </a:rPr>
              <a:t> Foster open communication</a:t>
            </a:r>
          </a:p>
          <a:p>
            <a:pPr algn="l" fontAlgn="auto"/>
            <a:r>
              <a:rPr lang="en-US" b="0" i="0" dirty="0">
                <a:solidFill>
                  <a:srgbClr val="2A2B2C"/>
                </a:solidFill>
                <a:effectLst/>
                <a:latin typeface="TWK Lausanne"/>
              </a:rPr>
              <a:t>It can be intimidating if team members don’t know where to ask questions or who to approach. Without a clear sense of team and communication norms, team members can have a hard time overcoming that initial hurdle. This uncertainty can fuel impostor feelings and make individuals feel like they don't belong.</a:t>
            </a:r>
          </a:p>
          <a:p>
            <a:pPr algn="l" fontAlgn="auto"/>
            <a:r>
              <a:rPr lang="en-US" b="0" i="0" dirty="0">
                <a:solidFill>
                  <a:srgbClr val="2A2B2C"/>
                </a:solidFill>
                <a:effectLst/>
                <a:latin typeface="TWK Lausanne"/>
              </a:rPr>
              <a:t>To help, managers can set up a time to sit with team members and answer any questions they have. For example, make sure to cover:</a:t>
            </a:r>
          </a:p>
          <a:p>
            <a:pPr algn="l" fontAlgn="auto">
              <a:buFont typeface="Arial" panose="020B0604020202020204" pitchFamily="34" charset="0"/>
              <a:buChar char="•"/>
            </a:pPr>
            <a:r>
              <a:rPr lang="en-US" b="0" i="0" dirty="0">
                <a:solidFill>
                  <a:srgbClr val="646F79"/>
                </a:solidFill>
                <a:effectLst/>
                <a:latin typeface="TWK Lausanne"/>
              </a:rPr>
              <a:t>Which tool to use when?</a:t>
            </a:r>
          </a:p>
          <a:p>
            <a:pPr algn="l" fontAlgn="auto">
              <a:buFont typeface="Arial" panose="020B0604020202020204" pitchFamily="34" charset="0"/>
              <a:buChar char="•"/>
            </a:pPr>
            <a:r>
              <a:rPr lang="en-US" b="0" i="0" dirty="0">
                <a:solidFill>
                  <a:srgbClr val="646F79"/>
                </a:solidFill>
                <a:effectLst/>
                <a:latin typeface="TWK Lausanne"/>
              </a:rPr>
              <a:t>Who should they go to if they have questions?</a:t>
            </a:r>
          </a:p>
          <a:p>
            <a:pPr algn="l" fontAlgn="auto">
              <a:buFont typeface="Arial" panose="020B0604020202020204" pitchFamily="34" charset="0"/>
              <a:buChar char="•"/>
            </a:pPr>
            <a:r>
              <a:rPr lang="en-US" b="0" i="0" dirty="0">
                <a:solidFill>
                  <a:srgbClr val="646F79"/>
                </a:solidFill>
                <a:effectLst/>
                <a:latin typeface="TWK Lausanne"/>
              </a:rPr>
              <a:t>Team conventions for things like asking questions during meetings</a:t>
            </a:r>
          </a:p>
          <a:p>
            <a:pPr algn="l" fontAlgn="auto"/>
            <a:r>
              <a:rPr lang="en-US" b="0" i="0" dirty="0">
                <a:solidFill>
                  <a:srgbClr val="2A2B2C"/>
                </a:solidFill>
                <a:effectLst/>
                <a:latin typeface="TWK Lausanne"/>
              </a:rPr>
              <a:t>A </a:t>
            </a:r>
            <a:r>
              <a:rPr lang="en-US" b="0" i="0" dirty="0">
                <a:solidFill>
                  <a:srgbClr val="2A2B2C"/>
                </a:solidFill>
                <a:effectLst/>
                <a:latin typeface="inherit"/>
                <a:hlinkClick r:id="rId5"/>
              </a:rPr>
              <a:t>communication plan</a:t>
            </a:r>
            <a:r>
              <a:rPr lang="en-US" b="0" i="0" dirty="0">
                <a:solidFill>
                  <a:srgbClr val="2A2B2C"/>
                </a:solidFill>
                <a:effectLst/>
                <a:latin typeface="TWK Lausanne"/>
              </a:rPr>
              <a:t> reduces the guesswork and lowers the barrier to entry for easier communication.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454120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Empathy – let them know its ok</a:t>
            </a:r>
          </a:p>
          <a:p>
            <a:r>
              <a:rPr lang="en-US" dirty="0"/>
              <a:t>Demonstrate empathy and understanding when team members express feelings of inadequacy. Let them know that these feelings are normal and that you value their contributions.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18558853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Positive Reinforcement:</a:t>
            </a:r>
            <a:r>
              <a:rPr lang="en-US" dirty="0"/>
              <a:t> Provide regular, positive feedback to acknowledge your team's accomplishments. This can help boost their confidence and counteract negative self-talk. </a:t>
            </a:r>
          </a:p>
          <a:p>
            <a:pPr algn="l" fontAlgn="auto"/>
            <a:r>
              <a:rPr lang="en-US" b="1" i="0" dirty="0">
                <a:effectLst/>
                <a:latin typeface="TWK Lausanne"/>
              </a:rPr>
              <a:t>Share feedback early and often</a:t>
            </a:r>
          </a:p>
          <a:p>
            <a:pPr algn="l" fontAlgn="auto"/>
            <a:r>
              <a:rPr lang="en-US" b="0" i="0" dirty="0">
                <a:solidFill>
                  <a:srgbClr val="2A2B2C"/>
                </a:solidFill>
                <a:effectLst/>
                <a:latin typeface="TWK Lausanne"/>
              </a:rPr>
              <a:t>More often than not, imposter syndrome isn’t based on the reality of a team member’s situation. Sometimes, feedback—both positive and </a:t>
            </a:r>
            <a:r>
              <a:rPr lang="en-US" b="0" i="0" dirty="0">
                <a:solidFill>
                  <a:srgbClr val="2A2B2C"/>
                </a:solidFill>
                <a:effectLst/>
                <a:latin typeface="inherit"/>
                <a:hlinkClick r:id="rId3"/>
              </a:rPr>
              <a:t>constructive</a:t>
            </a:r>
            <a:r>
              <a:rPr lang="en-US" b="0" i="0" dirty="0">
                <a:solidFill>
                  <a:srgbClr val="2A2B2C"/>
                </a:solidFill>
                <a:effectLst/>
                <a:latin typeface="TWK Lausanne"/>
              </a:rPr>
              <a:t>—helps team members get a better sense of how they’re doing.</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7590335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Kristenson</a:t>
            </a:r>
            <a:r>
              <a:rPr lang="en-GB" dirty="0"/>
              <a:t> on </a:t>
            </a:r>
            <a:r>
              <a:rPr lang="en-GB" dirty="0" err="1">
                <a:hlinkClick r:id="rId4"/>
              </a:rPr>
              <a:t>Unsplash</a:t>
            </a:r>
            <a:r>
              <a:rPr lang="en-GB" dirty="0"/>
              <a:t> </a:t>
            </a:r>
          </a:p>
          <a:p>
            <a:r>
              <a:rPr lang="en-GB" dirty="0"/>
              <a:t>Encourage continuing develop</a:t>
            </a:r>
          </a:p>
          <a:p>
            <a:r>
              <a:rPr lang="en-GB" dirty="0"/>
              <a:t>Encourage experimentation</a:t>
            </a:r>
          </a:p>
          <a:p>
            <a:r>
              <a:rPr lang="en-GB" dirty="0"/>
              <a:t>Encourage a growth mindset</a:t>
            </a:r>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5250122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Larissa </a:t>
            </a:r>
            <a:r>
              <a:rPr lang="en-US" dirty="0" err="1">
                <a:hlinkClick r:id="rId3"/>
              </a:rPr>
              <a:t>Gies</a:t>
            </a:r>
            <a:r>
              <a:rPr lang="en-US" dirty="0"/>
              <a:t> on </a:t>
            </a:r>
            <a:r>
              <a:rPr lang="en-US" dirty="0" err="1">
                <a:hlinkClick r:id="rId4"/>
              </a:rPr>
              <a:t>Unsplash</a:t>
            </a:r>
            <a:r>
              <a:rPr lang="en-US" dirty="0"/>
              <a:t> </a:t>
            </a:r>
          </a:p>
          <a:p>
            <a:pPr algn="l" fontAlgn="auto"/>
            <a:r>
              <a:rPr lang="en-US" b="1" i="0" dirty="0">
                <a:effectLst/>
                <a:latin typeface="TWK Lausanne"/>
              </a:rPr>
              <a:t>Check in frequently </a:t>
            </a:r>
          </a:p>
          <a:p>
            <a:pPr algn="l" fontAlgn="auto"/>
            <a:r>
              <a:rPr lang="en-US" b="0" i="0" dirty="0">
                <a:solidFill>
                  <a:srgbClr val="2A2B2C"/>
                </a:solidFill>
                <a:effectLst/>
                <a:latin typeface="TWK Lausanne"/>
              </a:rPr>
              <a:t>Consider implementing a check-in during your 1:1 meetings, offering a place for the team member to share how they’re doing. When managers are transparent about their personal experiences, it encourages team members to do the same.</a:t>
            </a:r>
          </a:p>
          <a:p>
            <a:endParaRPr lang="en-US" dirty="0"/>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3301941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Jan </a:t>
            </a:r>
            <a:r>
              <a:rPr lang="en-US" dirty="0" err="1">
                <a:hlinkClick r:id="rId3"/>
              </a:rPr>
              <a:t>Kahánek</a:t>
            </a:r>
            <a:r>
              <a:rPr lang="en-US" dirty="0"/>
              <a:t> on </a:t>
            </a:r>
            <a:r>
              <a:rPr lang="en-US" dirty="0" err="1">
                <a:hlinkClick r:id="rId4"/>
              </a:rPr>
              <a:t>Unsplash</a:t>
            </a:r>
            <a:r>
              <a:rPr lang="en-US" dirty="0"/>
              <a:t> </a:t>
            </a:r>
          </a:p>
          <a:p>
            <a:r>
              <a:rPr lang="en-US" dirty="0"/>
              <a:t>Encourage them to keep the library of facts </a:t>
            </a:r>
            <a:r>
              <a:rPr lang="en-US" dirty="0" err="1"/>
              <a:t>eg</a:t>
            </a:r>
            <a:r>
              <a:rPr lang="en-US" dirty="0"/>
              <a:t> positive feed back things they did well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35532257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sydney</a:t>
            </a:r>
            <a:r>
              <a:rPr lang="en-US" dirty="0">
                <a:hlinkClick r:id="rId3"/>
              </a:rPr>
              <a:t> Rae</a:t>
            </a:r>
            <a:r>
              <a:rPr lang="en-US" dirty="0"/>
              <a:t> on </a:t>
            </a:r>
            <a:r>
              <a:rPr lang="en-US" dirty="0" err="1">
                <a:hlinkClick r:id="rId4"/>
              </a:rPr>
              <a:t>Unsplash</a:t>
            </a:r>
            <a:r>
              <a:rPr lang="en-US" dirty="0"/>
              <a:t> </a:t>
            </a:r>
          </a:p>
          <a:p>
            <a:r>
              <a:rPr lang="en-US" dirty="0"/>
              <a:t>Self care</a:t>
            </a:r>
          </a:p>
          <a:p>
            <a:r>
              <a:rPr lang="en-US" dirty="0"/>
              <a:t>Encourage employees to look after themselves</a:t>
            </a:r>
          </a:p>
          <a:p>
            <a:r>
              <a:rPr lang="en-US" dirty="0"/>
              <a:t>In particular mental health – people with imposter </a:t>
            </a:r>
            <a:r>
              <a:rPr lang="en-US" dirty="0" err="1"/>
              <a:t>phenomon</a:t>
            </a:r>
            <a:r>
              <a:rPr lang="en-US" dirty="0"/>
              <a:t> are not good at looking after ourselves some times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29399095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plusjakartasans"/>
              </a:rPr>
              <a:t>Photo by Andrea </a:t>
            </a:r>
            <a:r>
              <a:rPr lang="en-GB" b="0" i="0" dirty="0" err="1">
                <a:solidFill>
                  <a:srgbClr val="000000"/>
                </a:solidFill>
                <a:effectLst/>
                <a:latin typeface="plusjakartasans"/>
              </a:rPr>
              <a:t>Piacquadio</a:t>
            </a:r>
            <a:r>
              <a:rPr lang="en-GB" b="0" i="0" dirty="0">
                <a:solidFill>
                  <a:srgbClr val="000000"/>
                </a:solidFill>
                <a:effectLst/>
                <a:latin typeface="plusjakartasans"/>
              </a:rPr>
              <a:t>: https://www.pexels.com/photo/yelling-formal-man-watching-news-on-laptop-3760778/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4179043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0C904-8783-39C0-E4EC-EEF66F6EF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D499EB-E7D4-BFDA-9EFA-C1E5750BF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04D76-64EA-9900-F9E5-19590EE89594}"/>
              </a:ext>
            </a:extLst>
          </p:cNvPr>
          <p:cNvSpPr>
            <a:spLocks noGrp="1"/>
          </p:cNvSpPr>
          <p:nvPr>
            <p:ph type="body" idx="1"/>
          </p:nvPr>
        </p:nvSpPr>
        <p:spPr/>
        <p:txBody>
          <a:bodyPr/>
          <a:lstStyle/>
          <a:p>
            <a:r>
              <a:rPr lang="en-GB" b="0" i="0" dirty="0">
                <a:solidFill>
                  <a:srgbClr val="000000"/>
                </a:solidFill>
                <a:effectLst/>
                <a:latin typeface="plusjakartasans"/>
              </a:rPr>
              <a:t>Photo by Andrea </a:t>
            </a:r>
            <a:r>
              <a:rPr lang="en-GB" b="0" i="0" dirty="0" err="1">
                <a:solidFill>
                  <a:srgbClr val="000000"/>
                </a:solidFill>
                <a:effectLst/>
                <a:latin typeface="plusjakartasans"/>
              </a:rPr>
              <a:t>Piacquadio</a:t>
            </a:r>
            <a:r>
              <a:rPr lang="en-GB" b="0" i="0" dirty="0">
                <a:solidFill>
                  <a:srgbClr val="000000"/>
                </a:solidFill>
                <a:effectLst/>
                <a:latin typeface="plusjakartasans"/>
              </a:rPr>
              <a:t>: https://www.pexels.com/photo/yelling-formal-man-watching-news-on-laptop-3760778/</a:t>
            </a:r>
            <a:endParaRPr lang="en-GB" dirty="0"/>
          </a:p>
        </p:txBody>
      </p:sp>
      <p:sp>
        <p:nvSpPr>
          <p:cNvPr id="4" name="Slide Number Placeholder 3">
            <a:extLst>
              <a:ext uri="{FF2B5EF4-FFF2-40B4-BE49-F238E27FC236}">
                <a16:creationId xmlns:a16="http://schemas.microsoft.com/office/drawing/2014/main" id="{09045D0D-B674-BA5C-0C60-F3FCBF9A7F0D}"/>
              </a:ext>
            </a:extLst>
          </p:cNvPr>
          <p:cNvSpPr>
            <a:spLocks noGrp="1"/>
          </p:cNvSpPr>
          <p:nvPr>
            <p:ph type="sldNum" sz="quarter" idx="5"/>
          </p:nvPr>
        </p:nvSpPr>
        <p:spPr/>
        <p:txBody>
          <a:bodyPr/>
          <a:lstStyle/>
          <a:p>
            <a:fld id="{90B8BF63-7686-493A-8B6E-EE88A0F21868}" type="slidenum">
              <a:rPr lang="en-GB" smtClean="0"/>
              <a:t>134</a:t>
            </a:fld>
            <a:endParaRPr lang="en-GB"/>
          </a:p>
        </p:txBody>
      </p:sp>
    </p:spTree>
    <p:extLst>
      <p:ext uri="{BB962C8B-B14F-4D97-AF65-F5344CB8AC3E}">
        <p14:creationId xmlns:p14="http://schemas.microsoft.com/office/powerpoint/2010/main" val="232923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One of these things is not like the other - </a:t>
            </a:r>
            <a:r>
              <a:rPr lang="en-US" dirty="0" err="1">
                <a:hlinkClick r:id="rId3"/>
              </a:rPr>
              <a:t>Imgflip</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14445424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Dunning-Kruger</a:t>
            </a:r>
          </a:p>
        </p:txBody>
      </p:sp>
      <p:sp>
        <p:nvSpPr>
          <p:cNvPr id="4" name="Slide Number Placeholder 3"/>
          <p:cNvSpPr>
            <a:spLocks noGrp="1"/>
          </p:cNvSpPr>
          <p:nvPr>
            <p:ph type="sldNum" sz="quarter" idx="5"/>
          </p:nvPr>
        </p:nvSpPr>
        <p:spPr/>
        <p:txBody>
          <a:bodyPr/>
          <a:lstStyle/>
          <a:p>
            <a:fld id="{90B8BF63-7686-493A-8B6E-EE88A0F21868}" type="slidenum">
              <a:rPr lang="en-GB" smtClean="0"/>
              <a:t>136</a:t>
            </a:fld>
            <a:endParaRPr lang="en-GB"/>
          </a:p>
        </p:txBody>
      </p:sp>
    </p:spTree>
    <p:extLst>
      <p:ext uri="{BB962C8B-B14F-4D97-AF65-F5344CB8AC3E}">
        <p14:creationId xmlns:p14="http://schemas.microsoft.com/office/powerpoint/2010/main" val="560714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141</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142</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143</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144</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145</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146</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147</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148</a:t>
            </a:fld>
            <a:endParaRPr lang="en-GB"/>
          </a:p>
        </p:txBody>
      </p:sp>
    </p:spTree>
    <p:extLst>
      <p:ext uri="{BB962C8B-B14F-4D97-AF65-F5344CB8AC3E}">
        <p14:creationId xmlns:p14="http://schemas.microsoft.com/office/powerpoint/2010/main" val="345441950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149</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150</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151</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152</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final thoughts </a:t>
            </a:r>
          </a:p>
        </p:txBody>
      </p:sp>
      <p:sp>
        <p:nvSpPr>
          <p:cNvPr id="4" name="Slide Number Placeholder 3"/>
          <p:cNvSpPr>
            <a:spLocks noGrp="1"/>
          </p:cNvSpPr>
          <p:nvPr>
            <p:ph type="sldNum" sz="quarter" idx="5"/>
          </p:nvPr>
        </p:nvSpPr>
        <p:spPr/>
        <p:txBody>
          <a:bodyPr/>
          <a:lstStyle/>
          <a:p>
            <a:fld id="{90B8BF63-7686-493A-8B6E-EE88A0F21868}" type="slidenum">
              <a:rPr lang="en-GB" smtClean="0"/>
              <a:t>156</a:t>
            </a:fld>
            <a:endParaRPr lang="en-GB"/>
          </a:p>
        </p:txBody>
      </p:sp>
    </p:spTree>
    <p:extLst>
      <p:ext uri="{BB962C8B-B14F-4D97-AF65-F5344CB8AC3E}">
        <p14:creationId xmlns:p14="http://schemas.microsoft.com/office/powerpoint/2010/main" val="261425412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157</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158</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18</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23</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4</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26</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27</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about the journey that I am on and continue to progress on</a:t>
            </a:r>
          </a:p>
        </p:txBody>
      </p:sp>
      <p:sp>
        <p:nvSpPr>
          <p:cNvPr id="4" name="Slide Number Placeholder 3"/>
          <p:cNvSpPr>
            <a:spLocks noGrp="1"/>
          </p:cNvSpPr>
          <p:nvPr>
            <p:ph type="sldNum" sz="quarter" idx="5"/>
          </p:nvPr>
        </p:nvSpPr>
        <p:spPr/>
        <p:txBody>
          <a:bodyPr/>
          <a:lstStyle/>
          <a:p>
            <a:fld id="{90B8BF63-7686-493A-8B6E-EE88A0F21868}" type="slidenum">
              <a:rPr lang="en-GB" smtClean="0"/>
              <a:t>28</a:t>
            </a:fld>
            <a:endParaRPr lang="en-GB"/>
          </a:p>
        </p:txBody>
      </p:sp>
    </p:spTree>
    <p:extLst>
      <p:ext uri="{BB962C8B-B14F-4D97-AF65-F5344CB8AC3E}">
        <p14:creationId xmlns:p14="http://schemas.microsoft.com/office/powerpoint/2010/main" val="1432381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about people in the public eye who suffer from imposter phenomenon</a:t>
            </a:r>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1943273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2241477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355717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5</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coined by </a:t>
            </a:r>
            <a:r>
              <a:rPr lang="en-US" b="0" i="0" dirty="0">
                <a:solidFill>
                  <a:srgbClr val="202122"/>
                </a:solidFill>
                <a:effectLst/>
                <a:highlight>
                  <a:srgbClr val="FFFFFF"/>
                </a:highlight>
                <a:latin typeface="Arial" panose="020B0604020202020204" pitchFamily="34" charset="0"/>
              </a:rPr>
              <a:t>Pauline R. </a:t>
            </a:r>
            <a:r>
              <a:rPr lang="en-US" b="0" i="0" dirty="0" err="1">
                <a:solidFill>
                  <a:srgbClr val="202122"/>
                </a:solidFill>
                <a:effectLst/>
                <a:highlight>
                  <a:srgbClr val="FFFFFF"/>
                </a:highlight>
                <a:latin typeface="Arial" panose="020B0604020202020204" pitchFamily="34" charset="0"/>
              </a:rPr>
              <a:t>Clance</a:t>
            </a:r>
            <a:r>
              <a:rPr lang="en-US" b="0" i="0" dirty="0">
                <a:solidFill>
                  <a:srgbClr val="202122"/>
                </a:solidFill>
                <a:effectLst/>
                <a:highlight>
                  <a:srgbClr val="FFFFFF"/>
                </a:highlight>
                <a:latin typeface="Arial" panose="020B0604020202020204" pitchFamily="34" charset="0"/>
              </a:rPr>
              <a:t> and Suzanne A. </a:t>
            </a:r>
            <a:r>
              <a:rPr lang="en-US" b="0" i="0" dirty="0" err="1">
                <a:solidFill>
                  <a:srgbClr val="202122"/>
                </a:solidFill>
                <a:effectLst/>
                <a:highlight>
                  <a:srgbClr val="FFFFFF"/>
                </a:highlight>
                <a:latin typeface="Arial" panose="020B0604020202020204" pitchFamily="34" charset="0"/>
              </a:rPr>
              <a:t>Imes</a:t>
            </a:r>
            <a:r>
              <a:rPr lang="en-US" b="0" i="0" dirty="0">
                <a:solidFill>
                  <a:srgbClr val="202122"/>
                </a:solidFill>
                <a:effectLst/>
                <a:highlight>
                  <a:srgbClr val="FFFFFF"/>
                </a:highlight>
                <a:latin typeface="Arial" panose="020B0604020202020204" pitchFamily="34" charset="0"/>
              </a:rPr>
              <a:t>.</a:t>
            </a:r>
            <a:endParaRPr lang="en-GB" dirty="0"/>
          </a:p>
          <a:p>
            <a:r>
              <a:rPr lang="en-US" b="0" i="0" dirty="0">
                <a:solidFill>
                  <a:srgbClr val="202122"/>
                </a:solidFill>
                <a:effectLst/>
                <a:highlight>
                  <a:srgbClr val="FFFFFF"/>
                </a:highlight>
                <a:latin typeface="Arial" panose="020B0604020202020204" pitchFamily="34" charset="0"/>
              </a:rPr>
              <a:t> "The Impostor Phenomenon in High Achieving Women: Dynamics and Therapeutic Intervention“</a:t>
            </a:r>
          </a:p>
          <a:p>
            <a:r>
              <a:rPr lang="en-US" b="0" i="0" dirty="0">
                <a:solidFill>
                  <a:srgbClr val="202122"/>
                </a:solidFill>
                <a:effectLst/>
                <a:highlight>
                  <a:srgbClr val="FFFFFF"/>
                </a:highlight>
                <a:latin typeface="Arial" panose="020B0604020202020204" pitchFamily="34" charset="0"/>
              </a:rPr>
              <a:t>.</a:t>
            </a:r>
            <a:r>
              <a:rPr lang="en-GB" dirty="0"/>
              <a:t>Found both shared that despite academic success had feeling of self-doubt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43</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6</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Skills assessments and impostor syndrome – TG (testgorilla.com)</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3557816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http://davidtcontwitter.blogspot.com/2019/05/0526ST.html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times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r>
              <a:rPr lang="en-GB" dirty="0">
                <a:effectLst/>
              </a:rPr>
              <a:t>This is the internal dialogue we all have in our heads about situations and people </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69</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71</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and the selection committee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97</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98</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99</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100</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101</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11</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102</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104</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14861691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112</a:t>
            </a:fld>
            <a:endParaRPr lang="en-GB"/>
          </a:p>
        </p:txBody>
      </p:sp>
    </p:spTree>
    <p:extLst>
      <p:ext uri="{BB962C8B-B14F-4D97-AF65-F5344CB8AC3E}">
        <p14:creationId xmlns:p14="http://schemas.microsoft.com/office/powerpoint/2010/main" val="5602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04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02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17/12/2024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17/12/2024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17/12/2024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17/12/2024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17/12/2024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11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12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svg"/></Relationships>
</file>

<file path=ppt/slides/_rels/slide1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1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14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4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81.svg"/><Relationship Id="rId4" Type="http://schemas.openxmlformats.org/officeDocument/2006/relationships/image" Target="../media/image80.png"/></Relationships>
</file>

<file path=ppt/slides/_rels/slide1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14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1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14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5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svg"/><Relationship Id="rId4" Type="http://schemas.openxmlformats.org/officeDocument/2006/relationships/image" Target="../media/image37.jpe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1.svg"/><Relationship Id="rId4" Type="http://schemas.openxmlformats.org/officeDocument/2006/relationships/image" Target="../media/image80.png"/></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0" y="2105561"/>
            <a:ext cx="12192000" cy="2646878"/>
          </a:xfrm>
          <a:prstGeom prst="rect">
            <a:avLst/>
          </a:prstGeom>
          <a:noFill/>
        </p:spPr>
        <p:txBody>
          <a:bodyPr wrap="squar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Be genuine</a:t>
            </a:r>
            <a:r>
              <a:rPr lang="en-US" sz="16600" dirty="0">
                <a:ln w="0"/>
                <a:effectLst>
                  <a:outerShdw blurRad="38100" dist="19050" dir="2700000" algn="tl" rotWithShape="0">
                    <a:schemeClr val="dk1">
                      <a:alpha val="40000"/>
                    </a:schemeClr>
                  </a:outerShdw>
                </a:effectLst>
              </a:rPr>
              <a:t> </a:t>
            </a:r>
            <a:endParaRPr lang="en-US" sz="16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4B559-E8A6-DE01-57D9-AF057436C0F5}"/>
              </a:ext>
            </a:extLst>
          </p:cNvPr>
          <p:cNvSpPr/>
          <p:nvPr/>
        </p:nvSpPr>
        <p:spPr>
          <a:xfrm>
            <a:off x="3625028" y="2105561"/>
            <a:ext cx="5088251"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But…</a:t>
            </a:r>
          </a:p>
        </p:txBody>
      </p:sp>
    </p:spTree>
    <p:extLst>
      <p:ext uri="{BB962C8B-B14F-4D97-AF65-F5344CB8AC3E}">
        <p14:creationId xmlns:p14="http://schemas.microsoft.com/office/powerpoint/2010/main" val="14976871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box&#10;&#10;Description automatically generated">
            <a:extLst>
              <a:ext uri="{FF2B5EF4-FFF2-40B4-BE49-F238E27FC236}">
                <a16:creationId xmlns:a16="http://schemas.microsoft.com/office/drawing/2014/main" id="{DCF2C82E-D981-24BE-EEB0-F61013CB1B5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55095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3117674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ears">
            <a:extLst>
              <a:ext uri="{FF2B5EF4-FFF2-40B4-BE49-F238E27FC236}">
                <a16:creationId xmlns:a16="http://schemas.microsoft.com/office/drawing/2014/main" id="{ACB06D44-904C-9F48-0423-02BF5DD7EDD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337910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eon sign with a circle of orange lights&#10;&#10;Description automatically generated">
            <a:extLst>
              <a:ext uri="{FF2B5EF4-FFF2-40B4-BE49-F238E27FC236}">
                <a16:creationId xmlns:a16="http://schemas.microsoft.com/office/drawing/2014/main" id="{5E101ED1-9484-EF95-1B84-7E8DEC83C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208429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giving presentation">
            <a:extLst>
              <a:ext uri="{FF2B5EF4-FFF2-40B4-BE49-F238E27FC236}">
                <a16:creationId xmlns:a16="http://schemas.microsoft.com/office/drawing/2014/main" id="{7714AF8C-75EC-7EE7-C27B-0BFF7549F4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75891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 notification icons">
            <a:extLst>
              <a:ext uri="{FF2B5EF4-FFF2-40B4-BE49-F238E27FC236}">
                <a16:creationId xmlns:a16="http://schemas.microsoft.com/office/drawing/2014/main" id="{EC88E56D-C12C-C3BA-0F87-384D751F22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51550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in a lecture hall&#10;&#10;Description automatically generated">
            <a:extLst>
              <a:ext uri="{FF2B5EF4-FFF2-40B4-BE49-F238E27FC236}">
                <a16:creationId xmlns:a16="http://schemas.microsoft.com/office/drawing/2014/main" id="{312EE1F8-188F-D40D-D1B0-2507EAB0C0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975758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yellow sign with a person on it&#10;&#10;Description automatically generated">
            <a:extLst>
              <a:ext uri="{FF2B5EF4-FFF2-40B4-BE49-F238E27FC236}">
                <a16:creationId xmlns:a16="http://schemas.microsoft.com/office/drawing/2014/main" id="{E08DD415-C854-AF96-5AE2-0BD557A1D8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8545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ncil on a notebook&#10;&#10;Description automatically generated">
            <a:extLst>
              <a:ext uri="{FF2B5EF4-FFF2-40B4-BE49-F238E27FC236}">
                <a16:creationId xmlns:a16="http://schemas.microsoft.com/office/drawing/2014/main" id="{0E175C7F-DD24-5F74-6D16-C714E0100A9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492715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alk writing on the ground&#10;&#10;Description automatically generated">
            <a:extLst>
              <a:ext uri="{FF2B5EF4-FFF2-40B4-BE49-F238E27FC236}">
                <a16:creationId xmlns:a16="http://schemas.microsoft.com/office/drawing/2014/main" id="{FEF07ED0-DC62-D376-1E04-C45E07A28C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368480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lumbo | Just one more thing; before we finish | image tagged in columbo | made w/ Imgflip meme maker">
            <a:extLst>
              <a:ext uri="{FF2B5EF4-FFF2-40B4-BE49-F238E27FC236}">
                <a16:creationId xmlns:a16="http://schemas.microsoft.com/office/drawing/2014/main" id="{34F81E2A-7B74-9061-A3CC-1B6567715A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6000" y="0"/>
            <a:ext cx="1016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8205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yawning in front of a computer&#10;&#10;Description automatically generated">
            <a:extLst>
              <a:ext uri="{FF2B5EF4-FFF2-40B4-BE49-F238E27FC236}">
                <a16:creationId xmlns:a16="http://schemas.microsoft.com/office/drawing/2014/main" id="{4A4AA4E6-D71D-4B20-443D-712539EE80BF}"/>
              </a:ext>
            </a:extLst>
          </p:cNvPr>
          <p:cNvPicPr>
            <a:picLocks noChangeAspect="1"/>
          </p:cNvPicPr>
          <p:nvPr/>
        </p:nvPicPr>
        <p:blipFill>
          <a:blip r:embed="rId3" cstate="print">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spTree>
    <p:extLst>
      <p:ext uri="{BB962C8B-B14F-4D97-AF65-F5344CB8AC3E}">
        <p14:creationId xmlns:p14="http://schemas.microsoft.com/office/powerpoint/2010/main" val="16697382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C3EAB9-681C-2E7C-450F-AC0B5E2BC57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46AF09D-A220-CD80-9B72-3B61122C8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yawning in front of a computer&#10;&#10;Description automatically generated">
            <a:extLst>
              <a:ext uri="{FF2B5EF4-FFF2-40B4-BE49-F238E27FC236}">
                <a16:creationId xmlns:a16="http://schemas.microsoft.com/office/drawing/2014/main" id="{2374863F-0ECC-88AB-A1B6-BCBCF35516EE}"/>
              </a:ext>
            </a:extLst>
          </p:cNvPr>
          <p:cNvPicPr>
            <a:picLocks noChangeAspect="1"/>
          </p:cNvPicPr>
          <p:nvPr/>
        </p:nvPicPr>
        <p:blipFill>
          <a:blip r:embed="rId3" cstate="print">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34CA46E6-E908-B483-75A8-BB12281A71CC}"/>
              </a:ext>
            </a:extLst>
          </p:cNvPr>
          <p:cNvSpPr/>
          <p:nvPr/>
        </p:nvSpPr>
        <p:spPr>
          <a:xfrm>
            <a:off x="6547104" y="0"/>
            <a:ext cx="5766205" cy="2646878"/>
          </a:xfrm>
          <a:prstGeom prst="rect">
            <a:avLst/>
          </a:prstGeom>
          <a:noFill/>
        </p:spPr>
        <p:txBody>
          <a:bodyPr wrap="square" lIns="91440" tIns="45720" rIns="91440" bIns="45720">
            <a:spAutoFit/>
          </a:bodyPr>
          <a:lstStyle/>
          <a:p>
            <a:pPr algn="ctr" defTabSz="446088"/>
            <a:r>
              <a:rPr lang="en-GB" sz="5400" dirty="0">
                <a:ln w="0"/>
                <a:solidFill>
                  <a:srgbClr val="0070C0"/>
                </a:solidFill>
                <a:effectLst>
                  <a:outerShdw blurRad="38100" dist="19050" dir="2700000" algn="tl" rotWithShape="0">
                    <a:schemeClr val="dk1">
                      <a:alpha val="40000"/>
                    </a:schemeClr>
                  </a:outerShdw>
                </a:effectLst>
              </a:rPr>
              <a:t>“..</a:t>
            </a:r>
            <a:r>
              <a:rPr lang="en-GB" sz="5400" b="0" i="0" cap="none" spc="0" dirty="0">
                <a:ln w="0"/>
                <a:solidFill>
                  <a:srgbClr val="0070C0"/>
                </a:solidFill>
                <a:effectLst>
                  <a:outerShdw blurRad="38100" dist="19050" dir="2700000" algn="tl" rotWithShape="0">
                    <a:schemeClr val="dk1">
                      <a:alpha val="40000"/>
                    </a:schemeClr>
                  </a:outerShdw>
                </a:effectLst>
              </a:rPr>
              <a:t>it’s just  </a:t>
            </a:r>
            <a:br>
              <a:rPr lang="en-GB" sz="5400" b="0" i="0" cap="none" spc="0" dirty="0">
                <a:ln w="0"/>
                <a:solidFill>
                  <a:srgbClr val="0070C0"/>
                </a:solidFill>
                <a:effectLst>
                  <a:outerShdw blurRad="38100" dist="19050" dir="2700000" algn="tl" rotWithShape="0">
                    <a:schemeClr val="dk1">
                      <a:alpha val="40000"/>
                    </a:schemeClr>
                  </a:outerShdw>
                </a:effectLst>
              </a:rPr>
            </a:br>
            <a:r>
              <a:rPr lang="en-GB" sz="400" b="0" i="0" cap="none" spc="0" dirty="0">
                <a:ln w="0"/>
                <a:solidFill>
                  <a:srgbClr val="0070C0"/>
                </a:solidFill>
                <a:effectLst>
                  <a:outerShdw blurRad="38100" dist="19050" dir="2700000" algn="tl" rotWithShape="0">
                    <a:schemeClr val="dk1">
                      <a:alpha val="40000"/>
                    </a:schemeClr>
                  </a:outerShdw>
                </a:effectLst>
              </a:rPr>
              <a:t> </a:t>
            </a:r>
            <a:endParaRPr lang="en-GB" sz="5400" b="0" i="0" cap="none" spc="0" dirty="0">
              <a:ln w="0"/>
              <a:solidFill>
                <a:srgbClr val="0070C0"/>
              </a:solidFill>
              <a:effectLst>
                <a:outerShdw blurRad="38100" dist="19050" dir="2700000" algn="tl" rotWithShape="0">
                  <a:schemeClr val="dk1">
                    <a:alpha val="40000"/>
                  </a:schemeClr>
                </a:outerShdw>
              </a:effectLst>
            </a:endParaRPr>
          </a:p>
          <a:p>
            <a:pPr algn="ctr"/>
            <a:r>
              <a:rPr lang="en-GB" sz="5400" b="0" i="0" cap="none" spc="0" dirty="0">
                <a:ln w="0"/>
                <a:solidFill>
                  <a:srgbClr val="0070C0"/>
                </a:solidFill>
                <a:effectLst>
                  <a:outerShdw blurRad="38100" dist="19050" dir="2700000" algn="tl" rotWithShape="0">
                    <a:schemeClr val="dk1">
                      <a:alpha val="40000"/>
                    </a:schemeClr>
                  </a:outerShdw>
                </a:effectLst>
              </a:rPr>
              <a:t>‘The Dunning–Kruger Effect’..”</a:t>
            </a:r>
          </a:p>
        </p:txBody>
      </p:sp>
    </p:spTree>
    <p:extLst>
      <p:ext uri="{BB962C8B-B14F-4D97-AF65-F5344CB8AC3E}">
        <p14:creationId xmlns:p14="http://schemas.microsoft.com/office/powerpoint/2010/main" val="33517574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A group of dogs and a cat lying on a dog bed&#10;&#10;Description automatically generated">
            <a:extLst>
              <a:ext uri="{FF2B5EF4-FFF2-40B4-BE49-F238E27FC236}">
                <a16:creationId xmlns:a16="http://schemas.microsoft.com/office/drawing/2014/main" id="{2D80E53A-1205-D8CF-B4B9-5138B6B23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736" b="2548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79A9789-CDDB-C512-0F14-B20B4E519E89}"/>
              </a:ext>
            </a:extLst>
          </p:cNvPr>
          <p:cNvSpPr/>
          <p:nvPr/>
        </p:nvSpPr>
        <p:spPr>
          <a:xfrm>
            <a:off x="0" y="0"/>
            <a:ext cx="12192000" cy="1200329"/>
          </a:xfrm>
          <a:prstGeom prst="rect">
            <a:avLst/>
          </a:prstGeom>
          <a:noFill/>
        </p:spPr>
        <p:txBody>
          <a:bodyPr wrap="square" lIns="91440" tIns="45720" rIns="91440" bIns="45720">
            <a:spAutoFit/>
          </a:bodyPr>
          <a:lstStyle/>
          <a:p>
            <a:pPr algn="ctr"/>
            <a:r>
              <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rPr>
              <a:t>One of thes</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rPr>
              <a:t>e is not</a:t>
            </a:r>
            <a:endPar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Rectangle 4">
            <a:extLst>
              <a:ext uri="{FF2B5EF4-FFF2-40B4-BE49-F238E27FC236}">
                <a16:creationId xmlns:a16="http://schemas.microsoft.com/office/drawing/2014/main" id="{26EE4F4F-719E-C59E-EDD4-B9510821D2C8}"/>
              </a:ext>
            </a:extLst>
          </p:cNvPr>
          <p:cNvSpPr/>
          <p:nvPr/>
        </p:nvSpPr>
        <p:spPr>
          <a:xfrm>
            <a:off x="0" y="5551139"/>
            <a:ext cx="12188952" cy="1200329"/>
          </a:xfrm>
          <a:prstGeom prst="rect">
            <a:avLst/>
          </a:prstGeom>
          <a:noFill/>
        </p:spPr>
        <p:txBody>
          <a:bodyPr wrap="square" lIns="91440" tIns="45720" rIns="91440" bIns="45720">
            <a:spAutoFit/>
          </a:bodyPr>
          <a:lstStyle/>
          <a:p>
            <a:pPr algn="ct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rPr>
              <a:t>l</a:t>
            </a:r>
            <a:r>
              <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rPr>
              <a:t>ike the other</a:t>
            </a:r>
          </a:p>
        </p:txBody>
      </p:sp>
    </p:spTree>
    <p:extLst>
      <p:ext uri="{BB962C8B-B14F-4D97-AF65-F5344CB8AC3E}">
        <p14:creationId xmlns:p14="http://schemas.microsoft.com/office/powerpoint/2010/main" val="29518039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rtoon of a person holding a trophy&#10;&#10;Description automatically generated">
            <a:extLst>
              <a:ext uri="{FF2B5EF4-FFF2-40B4-BE49-F238E27FC236}">
                <a16:creationId xmlns:a16="http://schemas.microsoft.com/office/drawing/2014/main" id="{93AFABAE-BC8C-4EAF-5686-929EC927B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3998873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518911-B576-1AB6-49DA-904DFB5AB4F3}"/>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artoon of a person holding a trophy&#10;&#10;Description automatically generated">
            <a:extLst>
              <a:ext uri="{FF2B5EF4-FFF2-40B4-BE49-F238E27FC236}">
                <a16:creationId xmlns:a16="http://schemas.microsoft.com/office/drawing/2014/main" id="{2110D90A-D765-E491-D222-F1E5F1408643}"/>
              </a:ext>
            </a:extLst>
          </p:cNvPr>
          <p:cNvPicPr>
            <a:picLocks noChangeAspect="1"/>
          </p:cNvPicPr>
          <p:nvPr/>
        </p:nvPicPr>
        <p:blipFill>
          <a:blip r:embed="rId2">
            <a:extLst>
              <a:ext uri="{28A0092B-C50C-407E-A947-70E740481C1C}">
                <a14:useLocalDpi xmlns:a14="http://schemas.microsoft.com/office/drawing/2010/main" val="0"/>
              </a:ext>
            </a:extLst>
          </a:blip>
          <a:srcRect t="5658" r="9089" b="22419"/>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0DE00F7-99A3-2628-D1EC-309D935651C1}"/>
              </a:ext>
            </a:extLst>
          </p:cNvPr>
          <p:cNvSpPr txBox="1"/>
          <p:nvPr/>
        </p:nvSpPr>
        <p:spPr>
          <a:xfrm>
            <a:off x="477980" y="1122363"/>
            <a:ext cx="4225693"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6600" b="0" i="0" cap="none" spc="0" dirty="0">
                <a:ln w="0"/>
                <a:solidFill>
                  <a:schemeClr val="bg1"/>
                </a:solidFill>
                <a:effectLst>
                  <a:outerShdw blurRad="38100" dist="19050" dir="2700000" algn="tl" rotWithShape="0">
                    <a:schemeClr val="dk1">
                      <a:alpha val="40000"/>
                    </a:schemeClr>
                  </a:outerShdw>
                </a:effectLst>
                <a:latin typeface="+mj-lt"/>
                <a:ea typeface="+mj-ea"/>
                <a:cs typeface="+mj-cs"/>
              </a:rPr>
              <a:t>The Dunning–Kruger Effect</a:t>
            </a:r>
            <a:endParaRPr lang="en-US" sz="6600" dirty="0">
              <a:solidFill>
                <a:schemeClr val="bg1"/>
              </a:solidFill>
              <a:latin typeface="+mj-lt"/>
              <a:ea typeface="+mj-ea"/>
              <a:cs typeface="+mj-cs"/>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8517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68B6B-D141-33DF-F7DC-E0B3AC35E48B}"/>
            </a:ext>
          </a:extLst>
        </p:cNvPr>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7809D7E8-A50E-6852-C19D-1BFCE5A7CF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5BA5B605-8900-F9F0-F40E-72BBC139EBB2}"/>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2593919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2419937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rn paper two">
            <a:extLst>
              <a:ext uri="{FF2B5EF4-FFF2-40B4-BE49-F238E27FC236}">
                <a16:creationId xmlns:a16="http://schemas.microsoft.com/office/drawing/2014/main" id="{57778C60-51A4-6F59-B85A-E2CC0F8BD7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490" y="0"/>
            <a:ext cx="10291020" cy="6858000"/>
          </a:xfrm>
          <a:prstGeom prst="rect">
            <a:avLst/>
          </a:prstGeom>
        </p:spPr>
      </p:pic>
    </p:spTree>
    <p:extLst>
      <p:ext uri="{BB962C8B-B14F-4D97-AF65-F5344CB8AC3E}">
        <p14:creationId xmlns:p14="http://schemas.microsoft.com/office/powerpoint/2010/main" val="27834987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C4D98-2FA7-604C-3A26-5977F13F30FD}"/>
              </a:ext>
            </a:extLst>
          </p:cNvPr>
          <p:cNvSpPr txBox="1"/>
          <p:nvPr/>
        </p:nvSpPr>
        <p:spPr>
          <a:xfrm>
            <a:off x="0" y="1072665"/>
            <a:ext cx="12192000" cy="5324535"/>
          </a:xfrm>
          <a:prstGeom prst="rect">
            <a:avLst/>
          </a:prstGeom>
          <a:noFill/>
        </p:spPr>
        <p:txBody>
          <a:bodyPr wrap="square">
            <a:spAutoFit/>
          </a:bodyPr>
          <a:lstStyle/>
          <a:p>
            <a:pPr algn="ctr"/>
            <a:r>
              <a:rPr lang="en-GB" sz="17000" b="0" cap="none" spc="0" dirty="0">
                <a:ln w="0"/>
                <a:solidFill>
                  <a:srgbClr val="0070C0"/>
                </a:solidFill>
                <a:effectLst>
                  <a:outerShdw blurRad="38100" dist="25400" dir="5400000" algn="ctr" rotWithShape="0">
                    <a:srgbClr val="6E747A">
                      <a:alpha val="43000"/>
                    </a:srgbClr>
                  </a:outerShdw>
                </a:effectLst>
              </a:rPr>
              <a:t>#Fcuk</a:t>
            </a:r>
          </a:p>
          <a:p>
            <a:pPr algn="ctr"/>
            <a:r>
              <a:rPr lang="en-GB" sz="17000" b="0" cap="none" spc="0" dirty="0">
                <a:ln w="0"/>
                <a:solidFill>
                  <a:srgbClr val="0070C0"/>
                </a:solidFill>
                <a:effectLst>
                  <a:outerShdw blurRad="38100" dist="25400" dir="5400000" algn="ctr" rotWithShape="0">
                    <a:srgbClr val="6E747A">
                      <a:alpha val="43000"/>
                    </a:srgbClr>
                  </a:outerShdw>
                </a:effectLst>
              </a:rPr>
              <a:t>Cancer</a:t>
            </a:r>
          </a:p>
        </p:txBody>
      </p:sp>
    </p:spTree>
    <p:extLst>
      <p:ext uri="{BB962C8B-B14F-4D97-AF65-F5344CB8AC3E}">
        <p14:creationId xmlns:p14="http://schemas.microsoft.com/office/powerpoint/2010/main" val="164130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A35408E-050D-2623-CE9F-ABEA31B48B0E}"/>
              </a:ext>
            </a:extLst>
          </p:cNvPr>
          <p:cNvCxnSpPr>
            <a:cxnSpLocks/>
          </p:cNvCxnSpPr>
          <p:nvPr/>
        </p:nvCxnSpPr>
        <p:spPr>
          <a:xfrm>
            <a:off x="1332752" y="2988871"/>
            <a:ext cx="93292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F9DF-FA85-7CC4-6379-30228528A0A2}"/>
              </a:ext>
            </a:extLst>
          </p:cNvPr>
          <p:cNvSpPr/>
          <p:nvPr/>
        </p:nvSpPr>
        <p:spPr>
          <a:xfrm>
            <a:off x="1332752" y="1690381"/>
            <a:ext cx="9329270" cy="40778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clock&#10;&#10;Description automatically generated">
            <a:extLst>
              <a:ext uri="{FF2B5EF4-FFF2-40B4-BE49-F238E27FC236}">
                <a16:creationId xmlns:a16="http://schemas.microsoft.com/office/drawing/2014/main" id="{9C843549-22C7-82C5-0519-AADD5EC1C1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486" y="205221"/>
            <a:ext cx="3328768" cy="900000"/>
          </a:xfrm>
          <a:prstGeom prst="rect">
            <a:avLst/>
          </a:prstGeom>
        </p:spPr>
      </p:pic>
      <p:graphicFrame>
        <p:nvGraphicFramePr>
          <p:cNvPr id="5" name="Table 6">
            <a:extLst>
              <a:ext uri="{FF2B5EF4-FFF2-40B4-BE49-F238E27FC236}">
                <a16:creationId xmlns:a16="http://schemas.microsoft.com/office/drawing/2014/main" id="{C7FB57AE-9D0B-6512-F40D-79DFCEFD9CC6}"/>
              </a:ext>
            </a:extLst>
          </p:cNvPr>
          <p:cNvGraphicFramePr>
            <a:graphicFrameLocks noGrp="1"/>
          </p:cNvGraphicFramePr>
          <p:nvPr/>
        </p:nvGraphicFramePr>
        <p:xfrm>
          <a:off x="1701303" y="1456381"/>
          <a:ext cx="8634006" cy="468000"/>
        </p:xfrm>
        <a:graphic>
          <a:graphicData uri="http://schemas.openxmlformats.org/drawingml/2006/table">
            <a:tbl>
              <a:tblPr firstRow="1" bandRow="1">
                <a:tableStyleId>{5C22544A-7EE6-4342-B048-85BDC9FD1C3A}</a:tableStyleId>
              </a:tblPr>
              <a:tblGrid>
                <a:gridCol w="4317003">
                  <a:extLst>
                    <a:ext uri="{9D8B030D-6E8A-4147-A177-3AD203B41FA5}">
                      <a16:colId xmlns:a16="http://schemas.microsoft.com/office/drawing/2014/main" val="3482665261"/>
                    </a:ext>
                  </a:extLst>
                </a:gridCol>
                <a:gridCol w="4317003">
                  <a:extLst>
                    <a:ext uri="{9D8B030D-6E8A-4147-A177-3AD203B41FA5}">
                      <a16:colId xmlns:a16="http://schemas.microsoft.com/office/drawing/2014/main" val="3707825314"/>
                    </a:ext>
                  </a:extLst>
                </a:gridCol>
              </a:tblGrid>
              <a:tr h="468000">
                <a:tc>
                  <a:txBody>
                    <a:bodyPr/>
                    <a:lstStyle/>
                    <a:p>
                      <a:pPr algn="ctr"/>
                      <a:r>
                        <a:rPr lang="en-GB" sz="1600" b="0">
                          <a:solidFill>
                            <a:schemeClr val="bg1"/>
                          </a:solidFill>
                          <a:latin typeface="Segoe UI" panose="020B0502040204020203" pitchFamily="34" charset="0"/>
                          <a:cs typeface="Segoe UI" panose="020B0502040204020203" pitchFamily="34" charset="0"/>
                        </a:rPr>
                        <a:t>Managed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Segoe UI" panose="020B0502040204020203" pitchFamily="34" charset="0"/>
                          <a:cs typeface="Segoe UI" panose="020B0502040204020203" pitchFamily="34" charset="0"/>
                        </a:rPr>
                        <a:t>Projects &amp; Professional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extLst>
                  <a:ext uri="{0D108BD9-81ED-4DB2-BD59-A6C34878D82A}">
                    <a16:rowId xmlns:a16="http://schemas.microsoft.com/office/drawing/2014/main" val="3318479262"/>
                  </a:ext>
                </a:extLst>
              </a:tr>
            </a:tbl>
          </a:graphicData>
        </a:graphic>
      </p:graphicFrame>
      <p:sp>
        <p:nvSpPr>
          <p:cNvPr id="7" name="Rectangle 6">
            <a:extLst>
              <a:ext uri="{FF2B5EF4-FFF2-40B4-BE49-F238E27FC236}">
                <a16:creationId xmlns:a16="http://schemas.microsoft.com/office/drawing/2014/main" id="{C5921CF9-A92F-A327-687C-F793474A752D}"/>
              </a:ext>
            </a:extLst>
          </p:cNvPr>
          <p:cNvSpPr/>
          <p:nvPr/>
        </p:nvSpPr>
        <p:spPr>
          <a:xfrm>
            <a:off x="1779964" y="3942949"/>
            <a:ext cx="8479498" cy="917560"/>
          </a:xfrm>
          <a:prstGeom prst="rect">
            <a:avLst/>
          </a:prstGeom>
          <a:solidFill>
            <a:srgbClr val="39163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 Compliance &amp; Identity</a:t>
            </a:r>
            <a:br>
              <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Identity</a:t>
            </a: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as a Service | Multi-Factor Authentication | Device Management | Threat Management | Information Protection | Application Security </a:t>
            </a:r>
            <a:endPar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59E0948-F160-DCF1-C677-8E7DDB5DBB0D}"/>
              </a:ext>
            </a:extLst>
          </p:cNvPr>
          <p:cNvSpPr/>
          <p:nvPr/>
        </p:nvSpPr>
        <p:spPr>
          <a:xfrm>
            <a:off x="1701302" y="2158380"/>
            <a:ext cx="1800000" cy="1403639"/>
          </a:xfrm>
          <a:prstGeom prst="rect">
            <a:avLst/>
          </a:prstGeom>
          <a:solidFill>
            <a:srgbClr val="6C9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Modern Workplace</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Secure Remote 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Productivity &amp; Teamwork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&amp; Governance</a:t>
            </a:r>
          </a:p>
        </p:txBody>
      </p:sp>
      <p:sp>
        <p:nvSpPr>
          <p:cNvPr id="9" name="Rectangle 8">
            <a:extLst>
              <a:ext uri="{FF2B5EF4-FFF2-40B4-BE49-F238E27FC236}">
                <a16:creationId xmlns:a16="http://schemas.microsoft.com/office/drawing/2014/main" id="{8AA94D7F-E6F9-4E87-4EBD-596E08316896}"/>
              </a:ext>
            </a:extLst>
          </p:cNvPr>
          <p:cNvSpPr/>
          <p:nvPr/>
        </p:nvSpPr>
        <p:spPr>
          <a:xfrm>
            <a:off x="3979304" y="2158380"/>
            <a:ext cx="1800000" cy="1403639"/>
          </a:xfrm>
          <a:prstGeom prst="rect">
            <a:avLst/>
          </a:prstGeom>
          <a:solidFill>
            <a:srgbClr val="809E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Platform</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Adoption &amp; 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Innovation</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E9205615-692D-1359-A532-4FED8312753B}"/>
              </a:ext>
            </a:extLst>
          </p:cNvPr>
          <p:cNvSpPr/>
          <p:nvPr/>
        </p:nvSpPr>
        <p:spPr>
          <a:xfrm>
            <a:off x="6257306" y="2158380"/>
            <a:ext cx="1800000" cy="1403639"/>
          </a:xfrm>
          <a:prstGeom prst="rect">
            <a:avLst/>
          </a:prstGeom>
          <a:solidFill>
            <a:srgbClr val="26226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Analytics &amp; AI</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a:solidFill>
                  <a:prstClr val="white"/>
                </a:solidFill>
                <a:latin typeface="Segoe UI" panose="020B0502040204020203" pitchFamily="34" charset="0"/>
                <a:cs typeface="Segoe UI" panose="020B0502040204020203" pitchFamily="34" charset="0"/>
              </a:rPr>
              <a:t>AI and Machine Learning</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7CD6670F-94D5-FFDE-8CDC-8C5A9FB588AF}"/>
              </a:ext>
            </a:extLst>
          </p:cNvPr>
          <p:cNvSpPr/>
          <p:nvPr/>
        </p:nvSpPr>
        <p:spPr>
          <a:xfrm>
            <a:off x="8535309" y="2158380"/>
            <a:ext cx="1800000" cy="1403639"/>
          </a:xfrm>
          <a:prstGeom prst="rect">
            <a:avLst/>
          </a:prstGeom>
          <a:solidFill>
            <a:srgbClr val="C4B269"/>
          </a:solidFill>
          <a:ln w="38100">
            <a:solidFill>
              <a:srgbClr val="C4B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Apps &amp; Development</a:t>
            </a: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Application Modernisation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Development</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12" name="Table 11">
            <a:extLst>
              <a:ext uri="{FF2B5EF4-FFF2-40B4-BE49-F238E27FC236}">
                <a16:creationId xmlns:a16="http://schemas.microsoft.com/office/drawing/2014/main" id="{15FD78BF-D8B7-1096-6FD4-7E4DF98E10F1}"/>
              </a:ext>
            </a:extLst>
          </p:cNvPr>
          <p:cNvGraphicFramePr>
            <a:graphicFrameLocks noGrp="1"/>
          </p:cNvGraphicFramePr>
          <p:nvPr/>
        </p:nvGraphicFramePr>
        <p:xfrm>
          <a:off x="2959473" y="5117846"/>
          <a:ext cx="5842746" cy="1282955"/>
        </p:xfrm>
        <a:graphic>
          <a:graphicData uri="http://schemas.openxmlformats.org/drawingml/2006/table">
            <a:tbl>
              <a:tblPr firstRow="1" bandRow="1">
                <a:tableStyleId>{5C22544A-7EE6-4342-B048-85BDC9FD1C3A}</a:tableStyleId>
              </a:tblPr>
              <a:tblGrid>
                <a:gridCol w="5842746">
                  <a:extLst>
                    <a:ext uri="{9D8B030D-6E8A-4147-A177-3AD203B41FA5}">
                      <a16:colId xmlns:a16="http://schemas.microsoft.com/office/drawing/2014/main" val="2200681288"/>
                    </a:ext>
                  </a:extLst>
                </a:gridCol>
              </a:tblGrid>
              <a:tr h="470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a:solidFill>
                            <a:schemeClr val="tx2">
                              <a:lumMod val="50000"/>
                            </a:schemeClr>
                          </a:solidFill>
                          <a:latin typeface="Segoe UI" panose="020B0502040204020203" pitchFamily="34" charset="0"/>
                          <a:cs typeface="Segoe UI" panose="020B0502040204020203" pitchFamily="34" charset="0"/>
                        </a:rPr>
                        <a:t>Strategy | Architecture | Design | Engineering | Testing | Deployment | Operations</a:t>
                      </a:r>
                      <a:endParaRPr lang="en-GB" sz="900" b="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870268052"/>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dirty="0">
                          <a:solidFill>
                            <a:schemeClr val="bg1"/>
                          </a:solidFill>
                          <a:latin typeface="Segoe UI" panose="020B0502040204020203" pitchFamily="34" charset="0"/>
                          <a:cs typeface="Segoe UI" panose="020B0502040204020203" pitchFamily="34" charset="0"/>
                        </a:rPr>
                        <a:t>Supporting your business through our technology solutions</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rgbClr val="6C9EA2"/>
                    </a:solidFill>
                  </a:tcPr>
                </a:tc>
                <a:extLst>
                  <a:ext uri="{0D108BD9-81ED-4DB2-BD59-A6C34878D82A}">
                    <a16:rowId xmlns:a16="http://schemas.microsoft.com/office/drawing/2014/main" val="1165347088"/>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dirty="0">
                          <a:solidFill>
                            <a:schemeClr val="tx2">
                              <a:lumMod val="50000"/>
                            </a:schemeClr>
                          </a:solidFill>
                          <a:latin typeface="Segoe UI" panose="020B0502040204020203" pitchFamily="34" charset="0"/>
                          <a:cs typeface="Segoe UI" panose="020B0502040204020203" pitchFamily="34" charset="0"/>
                        </a:rPr>
                        <a:t>DevOps | Agile | Business Change | Project Management | User Training &amp; Education</a:t>
                      </a:r>
                      <a:endParaRPr lang="en-GB" sz="1050" b="0" dirty="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553789052"/>
                  </a:ext>
                </a:extLst>
              </a:tr>
            </a:tbl>
          </a:graphicData>
        </a:graphic>
      </p:graphicFrame>
    </p:spTree>
    <p:custDataLst>
      <p:tags r:id="rId1"/>
    </p:custDataLst>
    <p:extLst>
      <p:ext uri="{BB962C8B-B14F-4D97-AF65-F5344CB8AC3E}">
        <p14:creationId xmlns:p14="http://schemas.microsoft.com/office/powerpoint/2010/main" val="22481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Roadway headed towards an interesting rock formation">
            <a:extLst>
              <a:ext uri="{FF2B5EF4-FFF2-40B4-BE49-F238E27FC236}">
                <a16:creationId xmlns:a16="http://schemas.microsoft.com/office/drawing/2014/main" id="{029D3328-92FA-C778-E5E2-A36A4B16F76F}"/>
              </a:ext>
            </a:extLst>
          </p:cNvPr>
          <p:cNvPicPr>
            <a:picLocks noChangeAspect="1"/>
          </p:cNvPicPr>
          <p:nvPr/>
        </p:nvPicPr>
        <p:blipFill>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93502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33181"/>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a:t>
            </a:r>
            <a:r>
              <a:rPr lang="en-GB" sz="600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a:t>
            </a: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henomenon</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632704"/>
            <a:ext cx="1225296" cy="1225296"/>
          </a:xfrm>
          <a:prstGeom prst="rect">
            <a:avLst/>
          </a:prstGeom>
        </p:spPr>
      </p:pic>
    </p:spTree>
    <p:extLst>
      <p:ext uri="{BB962C8B-B14F-4D97-AF65-F5344CB8AC3E}">
        <p14:creationId xmlns:p14="http://schemas.microsoft.com/office/powerpoint/2010/main" val="3019302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818188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2"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253805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375307" y="1536174"/>
            <a:ext cx="8480450" cy="3785652"/>
          </a:xfrm>
          <a:prstGeom prst="rect">
            <a:avLst/>
          </a:prstGeom>
          <a:noFill/>
        </p:spPr>
        <p:txBody>
          <a:bodyPr wrap="square">
            <a:spAutoFit/>
          </a:bodyPr>
          <a:lstStyle/>
          <a:p>
            <a:r>
              <a:rPr lang="en-GB" sz="6000" dirty="0">
                <a:solidFill>
                  <a:srgbClr val="0070C0"/>
                </a:solidFill>
                <a:effectLst/>
              </a:rPr>
              <a:t>Also know as </a:t>
            </a:r>
          </a:p>
          <a:p>
            <a:pPr marL="857250" indent="-857250">
              <a:buFont typeface="Arial" panose="020B0604020202020204" pitchFamily="34" charset="0"/>
              <a:buChar char="•"/>
            </a:pPr>
            <a:r>
              <a:rPr lang="en-GB" sz="6000" dirty="0" err="1">
                <a:solidFill>
                  <a:srgbClr val="0070C0"/>
                </a:solidFill>
                <a:effectLst/>
              </a:rPr>
              <a:t>Impostorism</a:t>
            </a:r>
            <a:endParaRPr lang="en-GB" sz="6000" dirty="0">
              <a:solidFill>
                <a:srgbClr val="0070C0"/>
              </a:solidFill>
            </a:endParaRPr>
          </a:p>
          <a:p>
            <a:pPr marL="857250" indent="-857250">
              <a:buFont typeface="Arial" panose="020B0604020202020204" pitchFamily="34" charset="0"/>
              <a:buChar char="•"/>
            </a:pPr>
            <a:r>
              <a:rPr lang="en-GB" sz="6000" dirty="0">
                <a:solidFill>
                  <a:srgbClr val="0070C0"/>
                </a:solidFill>
                <a:effectLst/>
              </a:rPr>
              <a:t>Impostor Syndrome</a:t>
            </a:r>
          </a:p>
          <a:p>
            <a:pPr marL="857250" indent="-857250">
              <a:buFont typeface="Arial" panose="020B0604020202020204" pitchFamily="34" charset="0"/>
              <a:buChar char="•"/>
            </a:pPr>
            <a:r>
              <a:rPr lang="en-GB" sz="6000" dirty="0">
                <a:solidFill>
                  <a:srgbClr val="0070C0"/>
                </a:solidFill>
                <a:effectLst/>
              </a:rPr>
              <a:t> Fraud Syndrome</a:t>
            </a:r>
            <a:endParaRPr lang="en-GB" sz="60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1787C3-0622-3D2B-F676-D2A8F1600860}"/>
              </a:ext>
            </a:extLst>
          </p:cNvPr>
          <p:cNvSpPr txBox="1"/>
          <p:nvPr/>
        </p:nvSpPr>
        <p:spPr>
          <a:xfrm>
            <a:off x="1403298" y="1074509"/>
            <a:ext cx="9385403" cy="4708981"/>
          </a:xfrm>
          <a:prstGeom prst="rect">
            <a:avLst/>
          </a:prstGeom>
          <a:noFill/>
        </p:spPr>
        <p:txBody>
          <a:bodyPr wrap="square">
            <a:spAutoFit/>
          </a:bodyPr>
          <a:lstStyle/>
          <a:p>
            <a:pPr algn="ctr"/>
            <a:r>
              <a:rPr lang="en-GB" sz="4400" dirty="0"/>
              <a:t>“You’re not alone:</a:t>
            </a:r>
          </a:p>
          <a:p>
            <a:pPr algn="ctr"/>
            <a:r>
              <a:rPr lang="en-GB" sz="4400" dirty="0"/>
              <a:t>According to a study conducted by </a:t>
            </a:r>
            <a:r>
              <a:rPr lang="en-GB" sz="4400" dirty="0" err="1"/>
              <a:t>Repec</a:t>
            </a:r>
            <a:r>
              <a:rPr lang="en-GB" sz="4000" dirty="0"/>
              <a:t>, </a:t>
            </a:r>
          </a:p>
          <a:p>
            <a:pPr algn="ctr"/>
            <a:r>
              <a:rPr lang="en-GB" sz="8000" b="1" dirty="0">
                <a:solidFill>
                  <a:srgbClr val="0070C0"/>
                </a:solidFill>
              </a:rPr>
              <a:t>76.92% of people </a:t>
            </a:r>
          </a:p>
          <a:p>
            <a:pPr algn="ctr"/>
            <a:r>
              <a:rPr lang="en-GB" sz="4400" dirty="0"/>
              <a:t>experience at least one symptom of imposter syndrome.”</a:t>
            </a:r>
          </a:p>
        </p:txBody>
      </p:sp>
    </p:spTree>
    <p:extLst>
      <p:ext uri="{BB962C8B-B14F-4D97-AF65-F5344CB8AC3E}">
        <p14:creationId xmlns:p14="http://schemas.microsoft.com/office/powerpoint/2010/main" val="3110984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Tennant  </a:t>
            </a:r>
          </a:p>
        </p:txBody>
      </p:sp>
    </p:spTree>
    <p:extLst>
      <p:ext uri="{BB962C8B-B14F-4D97-AF65-F5344CB8AC3E}">
        <p14:creationId xmlns:p14="http://schemas.microsoft.com/office/powerpoint/2010/main" val="2729231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5.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3798</Words>
  <Application>Microsoft Office PowerPoint</Application>
  <PresentationFormat>Widescreen</PresentationFormat>
  <Paragraphs>532</Paragraphs>
  <Slides>158</Slides>
  <Notes>135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158</vt:i4>
      </vt:variant>
    </vt:vector>
  </HeadingPairs>
  <TitlesOfParts>
    <vt:vector size="167" baseType="lpstr">
      <vt:lpstr>Aptos</vt:lpstr>
      <vt:lpstr>Aptos Display</vt:lpstr>
      <vt:lpstr>Arial</vt:lpstr>
      <vt:lpstr>Calibri</vt:lpstr>
      <vt:lpstr>inherit</vt:lpstr>
      <vt:lpstr>plusjakartasans</vt:lpstr>
      <vt:lpstr>Segoe UI</vt:lpstr>
      <vt:lpstr>TWK Lausanne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169</cp:revision>
  <dcterms:created xsi:type="dcterms:W3CDTF">2024-08-07T17:48:28Z</dcterms:created>
  <dcterms:modified xsi:type="dcterms:W3CDTF">2024-12-17T19:08:57Z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